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73" r:id="rId7"/>
    <p:sldId id="274" r:id="rId8"/>
    <p:sldId id="275" r:id="rId9"/>
    <p:sldId id="279" r:id="rId10"/>
    <p:sldId id="276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65" r:id="rId19"/>
    <p:sldId id="285" r:id="rId20"/>
    <p:sldId id="263" r:id="rId21"/>
    <p:sldId id="286" r:id="rId22"/>
    <p:sldId id="270" r:id="rId23"/>
    <p:sldId id="287" r:id="rId24"/>
    <p:sldId id="271" r:id="rId25"/>
    <p:sldId id="272" r:id="rId26"/>
    <p:sldId id="288" r:id="rId27"/>
    <p:sldId id="264" r:id="rId28"/>
    <p:sldId id="289" r:id="rId29"/>
    <p:sldId id="266" r:id="rId30"/>
    <p:sldId id="290" r:id="rId31"/>
    <p:sldId id="291" r:id="rId32"/>
    <p:sldId id="292" r:id="rId33"/>
    <p:sldId id="267" r:id="rId34"/>
    <p:sldId id="293" r:id="rId35"/>
    <p:sldId id="294" r:id="rId36"/>
    <p:sldId id="295" r:id="rId37"/>
    <p:sldId id="296" r:id="rId38"/>
    <p:sldId id="297" r:id="rId39"/>
    <p:sldId id="300" r:id="rId40"/>
    <p:sldId id="298" r:id="rId41"/>
    <p:sldId id="268" r:id="rId42"/>
    <p:sldId id="2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2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מערכות חישה וטלמטריה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49774" y="345302"/>
            <a:ext cx="177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Your Logo</a:t>
            </a:r>
            <a:endParaRPr lang="en-US" sz="2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38200" y="1069975"/>
            <a:ext cx="10515600" cy="5106988"/>
          </a:xfrm>
        </p:spPr>
        <p:txBody>
          <a:bodyPr/>
          <a:lstStyle/>
          <a:p>
            <a:pPr algn="ctr"/>
            <a:r>
              <a:rPr lang="he-IL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מספר הפרויקט: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22-1-1-2666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שמות הסטודנטים: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יונתן אמיר, יורי </a:t>
            </a:r>
            <a:r>
              <a:rPr lang="he-IL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לוקאץ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b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שם המנחה: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שמחה </a:t>
            </a:r>
            <a:r>
              <a:rPr lang="he-IL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לייבוביץ</a:t>
            </a:r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מקום ביצוע הפרויקט: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אוניברסיטת תל אביב</a:t>
            </a:r>
            <a:b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 smtClean="0">
                <a:latin typeface="David" panose="020E0502060401010101" pitchFamily="34" charset="-79"/>
                <a:cs typeface="David" panose="020E0502060401010101" pitchFamily="34" charset="-79"/>
              </a:rPr>
              <a:t>חתימת המנחה למצגת: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err="1" smtClean="0"/>
              <a:t>ToF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מד מרחק </a:t>
            </a:r>
          </a:p>
          <a:p>
            <a:pPr algn="r" rtl="1"/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</a:t>
            </a:r>
            <a:r>
              <a:rPr lang="en-US" dirty="0" err="1"/>
              <a:t>ToF</a:t>
            </a:r>
            <a:r>
              <a:rPr lang="en-US" dirty="0"/>
              <a:t> Imager - VL53L5CX</a:t>
            </a:r>
          </a:p>
          <a:p>
            <a:pPr algn="r" rtl="1"/>
            <a:r>
              <a:rPr lang="he-IL" dirty="0" smtClean="0"/>
              <a:t>בעל </a:t>
            </a:r>
            <a:r>
              <a:rPr lang="en-US" dirty="0" smtClean="0"/>
              <a:t>8X8</a:t>
            </a:r>
            <a:r>
              <a:rPr lang="he-IL" dirty="0" smtClean="0"/>
              <a:t> פיקסלים</a:t>
            </a:r>
          </a:p>
          <a:p>
            <a:pPr algn="r" rtl="1"/>
            <a:r>
              <a:rPr lang="he-IL" dirty="0" smtClean="0"/>
              <a:t>טווח בין 0-4 מט'</a:t>
            </a:r>
          </a:p>
          <a:p>
            <a:pPr algn="r" rtl="1"/>
            <a:r>
              <a:rPr lang="he-IL" dirty="0" smtClean="0"/>
              <a:t>תדר עבודה </a:t>
            </a:r>
            <a:r>
              <a:rPr lang="he-IL" dirty="0" err="1" smtClean="0"/>
              <a:t>מירבי</a:t>
            </a:r>
            <a:r>
              <a:rPr lang="he-IL" dirty="0" smtClean="0"/>
              <a:t> </a:t>
            </a:r>
            <a:r>
              <a:rPr lang="en-US" dirty="0" smtClean="0"/>
              <a:t>400KHz</a:t>
            </a:r>
            <a:r>
              <a:rPr lang="he-IL" dirty="0" smtClean="0"/>
              <a:t>(מומלץ לעבוד עם 100)</a:t>
            </a:r>
          </a:p>
          <a:p>
            <a:pPr algn="r" rtl="1"/>
            <a:r>
              <a:rPr lang="he-IL" dirty="0" smtClean="0"/>
              <a:t>חיבור </a:t>
            </a:r>
            <a:r>
              <a:rPr lang="en-US" dirty="0" smtClean="0"/>
              <a:t>I2C</a:t>
            </a:r>
            <a:r>
              <a:rPr lang="he-IL" dirty="0" smtClean="0"/>
              <a:t>(</a:t>
            </a:r>
            <a:r>
              <a:rPr lang="en-US" dirty="0" smtClean="0"/>
              <a:t>QWIIC</a:t>
            </a:r>
            <a:r>
              <a:rPr lang="he-IL" dirty="0" smtClean="0"/>
              <a:t>) מתחבר ל</a:t>
            </a:r>
            <a:r>
              <a:rPr lang="en-US" dirty="0" smtClean="0"/>
              <a:t>STEPDOWN</a:t>
            </a:r>
            <a:r>
              <a:rPr lang="he-IL" dirty="0" smtClean="0"/>
              <a:t>.</a:t>
            </a:r>
          </a:p>
          <a:p>
            <a:pPr algn="r" rtl="1"/>
            <a:r>
              <a:rPr lang="he-IL" dirty="0" smtClean="0"/>
              <a:t>מתח הספק של </a:t>
            </a:r>
            <a:r>
              <a:rPr lang="en-US" dirty="0" smtClean="0"/>
              <a:t>3.3V</a:t>
            </a:r>
            <a:r>
              <a:rPr lang="he-IL" dirty="0" smtClean="0"/>
              <a:t>.</a:t>
            </a:r>
          </a:p>
          <a:p>
            <a:pPr marL="0" indent="0" algn="r" rtl="1">
              <a:buNone/>
            </a:pPr>
            <a:endParaRPr lang="en-US" dirty="0"/>
          </a:p>
          <a:p>
            <a:pPr algn="r" rtl="1"/>
            <a:endParaRPr lang="he-IL" dirty="0" smtClean="0"/>
          </a:p>
          <a:p>
            <a:pPr algn="r" rtl="1"/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05" y="2101441"/>
            <a:ext cx="3222189" cy="30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6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smtClean="0"/>
              <a:t>AMG8833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11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מצלמה תרמית</a:t>
            </a:r>
          </a:p>
          <a:p>
            <a:pPr algn="r" rtl="1"/>
            <a:r>
              <a:rPr lang="en-US" dirty="0" smtClean="0"/>
              <a:t> </a:t>
            </a:r>
            <a:r>
              <a:rPr lang="en-US" dirty="0" err="1"/>
              <a:t>SparkFun</a:t>
            </a:r>
            <a:r>
              <a:rPr lang="en-US" dirty="0"/>
              <a:t> Grid-EYE Infrared Array Breakout - AMG8833 (</a:t>
            </a:r>
            <a:r>
              <a:rPr lang="en-US" dirty="0" err="1"/>
              <a:t>Qwiic</a:t>
            </a:r>
            <a:r>
              <a:rPr lang="en-US" dirty="0"/>
              <a:t>)</a:t>
            </a:r>
            <a:endParaRPr lang="en-US" dirty="0" smtClean="0"/>
          </a:p>
          <a:p>
            <a:pPr algn="r" rtl="1"/>
            <a:r>
              <a:rPr lang="he-IL" dirty="0" smtClean="0"/>
              <a:t>בעל </a:t>
            </a:r>
            <a:r>
              <a:rPr lang="en-US" dirty="0" smtClean="0"/>
              <a:t>8X8</a:t>
            </a:r>
            <a:r>
              <a:rPr lang="he-IL" dirty="0" smtClean="0"/>
              <a:t> פיקסלים</a:t>
            </a:r>
          </a:p>
          <a:p>
            <a:pPr algn="r" rtl="1"/>
            <a:r>
              <a:rPr lang="he-IL" dirty="0" smtClean="0"/>
              <a:t>טמפ' עבודה בין 0-80 מעלות צלזיוס.</a:t>
            </a:r>
          </a:p>
          <a:p>
            <a:pPr algn="r" rtl="1"/>
            <a:r>
              <a:rPr lang="he-IL" dirty="0" smtClean="0"/>
              <a:t>יכול לזהות חום גוף של בן אנוש עד במרחק 7 מטרים.</a:t>
            </a:r>
          </a:p>
          <a:p>
            <a:pPr algn="r" rtl="1"/>
            <a:r>
              <a:rPr lang="he-IL" dirty="0" smtClean="0"/>
              <a:t>מחובר באופן טורי ל</a:t>
            </a:r>
            <a:r>
              <a:rPr lang="en-US" dirty="0" err="1" smtClean="0"/>
              <a:t>ToF</a:t>
            </a:r>
            <a:r>
              <a:rPr lang="he-IL" dirty="0" smtClean="0"/>
              <a:t>.</a:t>
            </a:r>
          </a:p>
          <a:p>
            <a:pPr algn="r" rtl="1"/>
            <a:r>
              <a:rPr lang="en-US" dirty="0" smtClean="0"/>
              <a:t>I2C</a:t>
            </a:r>
            <a:r>
              <a:rPr lang="he-IL" dirty="0" smtClean="0"/>
              <a:t>(על ידי חיבור </a:t>
            </a:r>
            <a:r>
              <a:rPr lang="en-US" dirty="0" smtClean="0"/>
              <a:t>QWIIC</a:t>
            </a:r>
            <a:r>
              <a:rPr lang="he-IL" dirty="0" smtClean="0"/>
              <a:t>).</a:t>
            </a:r>
            <a:endParaRPr lang="en-US" dirty="0"/>
          </a:p>
          <a:p>
            <a:pPr algn="r" rtl="1"/>
            <a:endParaRPr lang="he-IL" dirty="0" smtClean="0"/>
          </a:p>
          <a:p>
            <a:pPr algn="r" rtl="1"/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1" y="3796146"/>
            <a:ext cx="3002138" cy="21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smtClean="0"/>
              <a:t>Vibration Motor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מנוע ויברציה</a:t>
            </a:r>
          </a:p>
          <a:p>
            <a:pPr algn="r" rtl="1"/>
            <a:r>
              <a:rPr lang="en-US" dirty="0" smtClean="0"/>
              <a:t> </a:t>
            </a:r>
            <a:r>
              <a:rPr lang="he-IL" dirty="0" smtClean="0"/>
              <a:t>מתח אספקה של 5 וולט.</a:t>
            </a:r>
          </a:p>
          <a:p>
            <a:pPr algn="r" rtl="1"/>
            <a:r>
              <a:rPr lang="he-IL" dirty="0" smtClean="0"/>
              <a:t>מגיע עד ל </a:t>
            </a:r>
            <a:r>
              <a:rPr lang="en-US" dirty="0" smtClean="0"/>
              <a:t>8800rpm</a:t>
            </a:r>
            <a:endParaRPr lang="he-IL" dirty="0" smtClean="0"/>
          </a:p>
          <a:p>
            <a:pPr algn="r" rtl="1"/>
            <a:r>
              <a:rPr lang="en-US" dirty="0" smtClean="0"/>
              <a:t>PWM</a:t>
            </a:r>
            <a:r>
              <a:rPr lang="he-IL" dirty="0" smtClean="0"/>
              <a:t>- מתחבר ל </a:t>
            </a:r>
            <a:r>
              <a:rPr lang="en-US" dirty="0" err="1" smtClean="0"/>
              <a:t>PbHub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0" y="3154248"/>
            <a:ext cx="2697018" cy="23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6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smtClean="0"/>
              <a:t>Speaker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err="1" smtClean="0"/>
              <a:t>באזר</a:t>
            </a:r>
            <a:r>
              <a:rPr lang="he-IL" dirty="0" smtClean="0"/>
              <a:t> </a:t>
            </a:r>
          </a:p>
          <a:p>
            <a:pPr algn="r" rtl="1"/>
            <a:r>
              <a:rPr lang="he-IL" dirty="0" smtClean="0"/>
              <a:t>מתח אספקה  5 וולט.</a:t>
            </a:r>
          </a:p>
          <a:p>
            <a:pPr algn="r" rtl="1"/>
            <a:r>
              <a:rPr lang="he-IL" dirty="0" smtClean="0"/>
              <a:t>אנאלוגי</a:t>
            </a:r>
          </a:p>
          <a:p>
            <a:pPr algn="r" rtl="1"/>
            <a:r>
              <a:rPr lang="he-IL" dirty="0" smtClean="0"/>
              <a:t>מתחבר ל</a:t>
            </a:r>
            <a:r>
              <a:rPr lang="en-US" dirty="0" err="1" smtClean="0"/>
              <a:t>PbHub</a:t>
            </a:r>
            <a:r>
              <a:rPr lang="he-IL" dirty="0" smtClean="0"/>
              <a:t>.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8891"/>
            <a:ext cx="29813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smtClean="0"/>
              <a:t>Button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err="1" smtClean="0"/>
              <a:t>באזר</a:t>
            </a:r>
            <a:r>
              <a:rPr lang="he-IL" dirty="0" smtClean="0"/>
              <a:t> פשוט</a:t>
            </a:r>
          </a:p>
          <a:p>
            <a:pPr algn="r" rtl="1"/>
            <a:r>
              <a:rPr lang="he-IL" dirty="0" smtClean="0"/>
              <a:t>מתח אספקה 5 וולט.</a:t>
            </a:r>
          </a:p>
          <a:p>
            <a:pPr algn="r" rtl="1"/>
            <a:r>
              <a:rPr lang="he-IL" dirty="0" smtClean="0"/>
              <a:t>אנאלוגי</a:t>
            </a:r>
          </a:p>
          <a:p>
            <a:pPr algn="r" rtl="1"/>
            <a:r>
              <a:rPr lang="he-IL" dirty="0" smtClean="0"/>
              <a:t>מתחבר ל</a:t>
            </a:r>
            <a:r>
              <a:rPr lang="en-US" dirty="0" err="1" smtClean="0"/>
              <a:t>PbHub</a:t>
            </a:r>
            <a:r>
              <a:rPr lang="he-IL" dirty="0" smtClean="0"/>
              <a:t>.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83" y="2780145"/>
            <a:ext cx="3333325" cy="22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smtClean="0"/>
              <a:t>FSR402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סנסור מד התנגדות(לבדיקת רגישות)</a:t>
            </a:r>
          </a:p>
          <a:p>
            <a:pPr algn="r" rtl="1"/>
            <a:r>
              <a:rPr lang="he-IL" dirty="0" smtClean="0"/>
              <a:t>אנאלוגי</a:t>
            </a:r>
          </a:p>
          <a:p>
            <a:pPr algn="r" rtl="1"/>
            <a:r>
              <a:rPr lang="he-IL" dirty="0" smtClean="0"/>
              <a:t>מתח אספקה 5 וולט</a:t>
            </a:r>
          </a:p>
          <a:p>
            <a:pPr algn="r" rtl="1"/>
            <a:r>
              <a:rPr lang="he-IL" dirty="0" smtClean="0"/>
              <a:t>רדיוס חצי </a:t>
            </a:r>
            <a:r>
              <a:rPr lang="he-IL" dirty="0" err="1" smtClean="0"/>
              <a:t>אינץ</a:t>
            </a:r>
            <a:r>
              <a:rPr lang="he-IL" dirty="0" smtClean="0"/>
              <a:t>'.</a:t>
            </a:r>
          </a:p>
          <a:p>
            <a:pPr algn="r" rtl="1"/>
            <a:r>
              <a:rPr lang="he-IL" dirty="0" smtClean="0"/>
              <a:t>מתחבר ל </a:t>
            </a:r>
            <a:r>
              <a:rPr lang="en-US" dirty="0" err="1" smtClean="0"/>
              <a:t>PbHub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52" y="2539999"/>
            <a:ext cx="2212887" cy="20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err="1" smtClean="0"/>
              <a:t>rgb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GPIO</a:t>
            </a:r>
            <a:endParaRPr lang="en-US" dirty="0"/>
          </a:p>
          <a:p>
            <a:pPr algn="r" rtl="1"/>
            <a:r>
              <a:rPr lang="en-US" dirty="0" smtClean="0"/>
              <a:t>RGB</a:t>
            </a:r>
          </a:p>
          <a:p>
            <a:pPr algn="r" rtl="1"/>
            <a:r>
              <a:rPr lang="he-IL" dirty="0" smtClean="0"/>
              <a:t>מתח אספקה 5 וולט</a:t>
            </a:r>
          </a:p>
          <a:p>
            <a:pPr algn="r" rtl="1"/>
            <a:r>
              <a:rPr lang="he-IL" dirty="0" smtClean="0"/>
              <a:t>מתחבר ישירות ל </a:t>
            </a:r>
            <a:r>
              <a:rPr lang="en-US" dirty="0" smtClean="0"/>
              <a:t>M5 STACK</a:t>
            </a:r>
            <a:r>
              <a:rPr lang="he-IL" dirty="0" smtClean="0"/>
              <a:t>.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0" y="1907166"/>
            <a:ext cx="2992348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7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he-IL" dirty="0" smtClean="0"/>
              <a:t>חומרה </a:t>
            </a:r>
            <a:r>
              <a:rPr lang="en-US" dirty="0" smtClean="0"/>
              <a:t>IMU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err="1" smtClean="0"/>
              <a:t>ג'ירו</a:t>
            </a:r>
            <a:r>
              <a:rPr lang="he-IL" dirty="0" smtClean="0"/>
              <a:t>.</a:t>
            </a:r>
          </a:p>
          <a:p>
            <a:pPr algn="r" rtl="1"/>
            <a:r>
              <a:rPr lang="he-IL" dirty="0" smtClean="0"/>
              <a:t>מד תאוצה.</a:t>
            </a:r>
          </a:p>
          <a:p>
            <a:pPr algn="r" rtl="1"/>
            <a:r>
              <a:rPr lang="he-IL" dirty="0" smtClean="0"/>
              <a:t>מתח אספקה של 3.6 וולט.</a:t>
            </a:r>
          </a:p>
          <a:p>
            <a:pPr algn="r" rtl="1"/>
            <a:r>
              <a:rPr lang="he-IL" dirty="0" smtClean="0"/>
              <a:t>מחובר פנימית בתוך ה</a:t>
            </a:r>
            <a:r>
              <a:rPr lang="en-US" dirty="0" smtClean="0"/>
              <a:t>M5</a:t>
            </a:r>
            <a:r>
              <a:rPr lang="he-IL" dirty="0" smtClean="0"/>
              <a:t>.</a:t>
            </a:r>
          </a:p>
          <a:p>
            <a:pPr algn="r" rtl="1"/>
            <a:r>
              <a:rPr lang="he-IL" dirty="0" smtClean="0"/>
              <a:t>צריכת הספק נמוכה.</a:t>
            </a:r>
          </a:p>
          <a:p>
            <a:pPr algn="r" rtl="1"/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02" y="2087418"/>
            <a:ext cx="359823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הדגמה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&lt;M5StackTelemetry&gt;\CLI\Demo\Video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0817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תוצאות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19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תוצאות בדיקות 4 הסנסורים.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811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/>
          </a:bodyPr>
          <a:lstStyle/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 גמר זה עוסק בבניית תשתית מבוססת </a:t>
            </a:r>
            <a:r>
              <a:rPr lang="en-US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Arduino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עבור פרויקטים עתידיים בהנדסת חשמל בדגש על פרויקטים בתחום הפיזיותרפיה.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אחידה ורחבה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ככל הניתן בעבור פרויקטים אחרים שיהיו זקוקים לה.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סביבת העבודה והתשתית תכיל את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ובנוסף לכך חיווים ויזואליים וצלילים.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2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9952" y="1191520"/>
            <a:ext cx="11205375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בבדיקה זו החזקנו את ה</a:t>
            </a:r>
            <a:r>
              <a:rPr lang="en-US" dirty="0" smtClean="0"/>
              <a:t>IMU</a:t>
            </a:r>
            <a:r>
              <a:rPr lang="he-IL" dirty="0" smtClean="0"/>
              <a:t>, באמצעות הידיים ונשארנו במצב סטטי.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 מטרת הבדיקה להראות שנקבל את תאוצת </a:t>
            </a:r>
            <a:r>
              <a:rPr lang="he-IL" dirty="0" err="1" smtClean="0"/>
              <a:t>כדוה"א</a:t>
            </a:r>
            <a:r>
              <a:rPr lang="he-IL" dirty="0" smtClean="0"/>
              <a:t> ב </a:t>
            </a:r>
            <a:r>
              <a:rPr lang="en-US" dirty="0" smtClean="0"/>
              <a:t>IMU</a:t>
            </a:r>
            <a:r>
              <a:rPr lang="he-IL" dirty="0" smtClean="0"/>
              <a:t>, כלומר שני צירים יהיו בקירוב 0 מאידך ציר </a:t>
            </a:r>
            <a:r>
              <a:rPr lang="he-IL" dirty="0" err="1" smtClean="0"/>
              <a:t>שמושפשע</a:t>
            </a:r>
            <a:r>
              <a:rPr lang="he-IL" dirty="0" smtClean="0"/>
              <a:t> מתאוצת</a:t>
            </a:r>
          </a:p>
          <a:p>
            <a:pPr algn="r" rtl="1"/>
            <a:r>
              <a:rPr lang="he-IL" dirty="0" err="1" smtClean="0"/>
              <a:t>כדוה"א</a:t>
            </a:r>
            <a:r>
              <a:rPr lang="he-IL" dirty="0" smtClean="0"/>
              <a:t> יהיה בקירוב ערך של </a:t>
            </a:r>
            <a:r>
              <a:rPr lang="en-US" dirty="0" smtClean="0"/>
              <a:t>9.81</a:t>
            </a:r>
            <a:r>
              <a:rPr lang="he-IL" dirty="0" smtClean="0"/>
              <a:t>.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בבירור עם לקיחת 300 דגימות שאכן קיבלנו את תאוצת </a:t>
            </a:r>
            <a:r>
              <a:rPr lang="he-IL" dirty="0" err="1" smtClean="0"/>
              <a:t>כדוה"א</a:t>
            </a:r>
            <a:r>
              <a:rPr lang="he-IL" dirty="0" smtClean="0"/>
              <a:t>.</a:t>
            </a:r>
          </a:p>
        </p:txBody>
      </p:sp>
      <p:pic>
        <p:nvPicPr>
          <p:cNvPr id="11" name="Image1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92839" y="2391849"/>
            <a:ext cx="5604322" cy="43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13321" y="1858583"/>
            <a:ext cx="4929619" cy="20313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מטרת בדיקה זו הוא לראות כיצד הסנסור מגיב</a:t>
            </a:r>
          </a:p>
          <a:p>
            <a:pPr algn="r" rtl="1"/>
            <a:r>
              <a:rPr lang="he-IL" dirty="0" smtClean="0"/>
              <a:t>לתגובה מהירה כמו טלטול.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ביצענו בבדיקה זו 2 טלטולים.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פיצלנו את תוצאות הדגימה של </a:t>
            </a:r>
            <a:r>
              <a:rPr lang="he-IL" dirty="0" err="1" smtClean="0"/>
              <a:t>הג'ירו</a:t>
            </a:r>
            <a:r>
              <a:rPr lang="he-IL" dirty="0" smtClean="0"/>
              <a:t> ל-3 הצירים.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על פי התוצאות שאכן זוהה טלטול –</a:t>
            </a:r>
          </a:p>
          <a:p>
            <a:pPr algn="r" rtl="1"/>
            <a:r>
              <a:rPr lang="he-IL" dirty="0" smtClean="0"/>
              <a:t>הטלטול מתבטא בכך שב-3 הצירים יש רשרוש מאסיבי</a:t>
            </a:r>
          </a:p>
          <a:p>
            <a:pPr algn="r" rtl="1"/>
            <a:r>
              <a:rPr lang="he-IL" dirty="0" smtClean="0"/>
              <a:t>בערכיהם.</a:t>
            </a:r>
            <a:endParaRPr lang="he-IL" dirty="0"/>
          </a:p>
        </p:txBody>
      </p:sp>
      <p:pic>
        <p:nvPicPr>
          <p:cNvPr id="12" name="Image1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7419" y="1329177"/>
            <a:ext cx="7007293" cy="50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0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46815" y="1743128"/>
            <a:ext cx="4161716" cy="230832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גרף זה מתאר את תוצאות מד התאוצה</a:t>
            </a:r>
          </a:p>
          <a:p>
            <a:pPr algn="r" rtl="1"/>
            <a:r>
              <a:rPr lang="he-IL" dirty="0" smtClean="0"/>
              <a:t>לבדיקת הטלטול ( המשך לשקופית הקודמת).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באופן מובהק כי אכן ברגע </a:t>
            </a:r>
          </a:p>
          <a:p>
            <a:pPr algn="r" rtl="1"/>
            <a:r>
              <a:rPr lang="he-IL" dirty="0" smtClean="0"/>
              <a:t>הטלטול(ניתן לראות </a:t>
            </a:r>
            <a:r>
              <a:rPr lang="he-IL" dirty="0" err="1" smtClean="0"/>
              <a:t>שג'ירו</a:t>
            </a:r>
            <a:r>
              <a:rPr lang="he-IL" dirty="0" smtClean="0"/>
              <a:t> ומד התאוצה </a:t>
            </a:r>
            <a:endParaRPr lang="he-IL" dirty="0"/>
          </a:p>
          <a:p>
            <a:pPr algn="r" rtl="1"/>
            <a:r>
              <a:rPr lang="he-IL" dirty="0" smtClean="0"/>
              <a:t>מדובר על אותם הזמנים), ישנה תאוצה</a:t>
            </a:r>
          </a:p>
          <a:p>
            <a:pPr algn="r" rtl="1"/>
            <a:r>
              <a:rPr lang="he-IL" dirty="0" smtClean="0"/>
              <a:t>שמתארת בצורה טובה את התנהגות </a:t>
            </a:r>
            <a:r>
              <a:rPr lang="he-IL" dirty="0" err="1" smtClean="0"/>
              <a:t>הג'ירו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דוגמה לכך היא שכאשר התאוצה חיוביות</a:t>
            </a:r>
          </a:p>
          <a:p>
            <a:pPr algn="r" rtl="1"/>
            <a:r>
              <a:rPr lang="he-IL" dirty="0" smtClean="0"/>
              <a:t>ניתן לראות כי ערכי </a:t>
            </a:r>
            <a:r>
              <a:rPr lang="he-IL" dirty="0" err="1" smtClean="0"/>
              <a:t>הג'ירו</a:t>
            </a:r>
            <a:r>
              <a:rPr lang="he-IL" dirty="0" smtClean="0"/>
              <a:t> עולים והפוך.</a:t>
            </a:r>
          </a:p>
        </p:txBody>
      </p:sp>
      <p:pic>
        <p:nvPicPr>
          <p:cNvPr id="11" name="Image1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594" y="1420027"/>
            <a:ext cx="7404606" cy="46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28223" y="5451528"/>
            <a:ext cx="9631226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בבדיקה זו הרמנו את הבקר(המכיל בתוכו את הסנסור), למשך מספר שניות ועם ההגעה אל הגובה הרצוי,</a:t>
            </a:r>
          </a:p>
          <a:p>
            <a:pPr algn="r" rtl="1"/>
            <a:r>
              <a:rPr lang="he-IL" dirty="0" smtClean="0"/>
              <a:t>ביצוע</a:t>
            </a:r>
            <a:r>
              <a:rPr lang="he-IL" dirty="0" smtClean="0"/>
              <a:t> רוטציה של הבקר 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כי אכן ההרמה מתבצעת כפי שצריך(על סמך התאוצה).</a:t>
            </a:r>
            <a:endParaRPr lang="he-IL" dirty="0"/>
          </a:p>
        </p:txBody>
      </p:sp>
      <p:pic>
        <p:nvPicPr>
          <p:cNvPr id="10" name="Image18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7419" y="1198345"/>
            <a:ext cx="5274310" cy="3955415"/>
          </a:xfrm>
          <a:prstGeom prst="rect">
            <a:avLst/>
          </a:prstGeom>
        </p:spPr>
      </p:pic>
      <p:pic>
        <p:nvPicPr>
          <p:cNvPr id="13" name="Image1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667353" y="1137452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4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7115" y="5451528"/>
            <a:ext cx="10862334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עם ההגעה לגובה הנדרש ניתן לראות שהתאוצה מתאזנת.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כי אכן </a:t>
            </a:r>
            <a:r>
              <a:rPr lang="he-IL" dirty="0" smtClean="0"/>
              <a:t>בעת ביצוע הרוטציה עצמית אכן יש השפעה מהותית יותר של ציר אחד, בעוד שניים האחרים זניחים. </a:t>
            </a:r>
          </a:p>
          <a:p>
            <a:pPr algn="r" rtl="1"/>
            <a:endParaRPr lang="he-IL" dirty="0"/>
          </a:p>
        </p:txBody>
      </p:sp>
      <p:pic>
        <p:nvPicPr>
          <p:cNvPr id="10" name="Image18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7419" y="1198345"/>
            <a:ext cx="5274310" cy="3955415"/>
          </a:xfrm>
          <a:prstGeom prst="rect">
            <a:avLst/>
          </a:prstGeom>
        </p:spPr>
      </p:pic>
      <p:pic>
        <p:nvPicPr>
          <p:cNvPr id="13" name="Image1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667353" y="1137452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2379" y="5451528"/>
            <a:ext cx="1107707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בבדיקה זו סובבנו את הבקר, כך ש-2 צירים אמורים להיות נעולים בעוד וציר הסיבוב אמור להיות בעל תאוצה(כי יש סיבוב)</a:t>
            </a:r>
          </a:p>
          <a:p>
            <a:pPr algn="r" rtl="1"/>
            <a:r>
              <a:rPr lang="he-IL" dirty="0" smtClean="0"/>
              <a:t>ובפרט המיקום אמור להשתנות בצורה ועם סיום סיבוב לחזור ל-0.</a:t>
            </a:r>
            <a:endParaRPr lang="he-IL" dirty="0"/>
          </a:p>
        </p:txBody>
      </p:sp>
      <p:pic>
        <p:nvPicPr>
          <p:cNvPr id="11" name="Image20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7419" y="1284685"/>
            <a:ext cx="5274310" cy="3955415"/>
          </a:xfrm>
          <a:prstGeom prst="rect">
            <a:avLst/>
          </a:prstGeom>
        </p:spPr>
      </p:pic>
      <p:pic>
        <p:nvPicPr>
          <p:cNvPr id="12" name="Image21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702225" y="1195570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IMU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80232" y="5451528"/>
            <a:ext cx="837921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כי אכן ציר הסיבוב הוא היחידי בעל התאוצה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וניתן לראות שיש חיתוך עם 0 לאחר זמן ההתחלה מה שמתאר שסיימנו סיבוב כפי שציפינו.</a:t>
            </a:r>
            <a:endParaRPr lang="he-IL" dirty="0"/>
          </a:p>
        </p:txBody>
      </p:sp>
      <p:pic>
        <p:nvPicPr>
          <p:cNvPr id="11" name="Image20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7419" y="1284685"/>
            <a:ext cx="5274310" cy="3955415"/>
          </a:xfrm>
          <a:prstGeom prst="rect">
            <a:avLst/>
          </a:prstGeom>
        </p:spPr>
      </p:pic>
      <p:pic>
        <p:nvPicPr>
          <p:cNvPr id="12" name="Image21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702225" y="1195570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ToF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8164" y="5451528"/>
            <a:ext cx="1055128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כאמור בבדיקה זו התרחקנו והתקרבנו אל מד המרחק, כאשר כל הליכה והתקרבות בקירוב לקחו כמספר שניות(בכדי</a:t>
            </a:r>
          </a:p>
          <a:p>
            <a:pPr algn="r" rtl="1"/>
            <a:r>
              <a:rPr lang="he-IL" dirty="0" smtClean="0"/>
              <a:t>שנקבל תופעות התקרבות והתרחקות באופן מפוזר יותר).</a:t>
            </a:r>
            <a:endParaRPr lang="he-IL" dirty="0"/>
          </a:p>
        </p:txBody>
      </p:sp>
      <p:pic>
        <p:nvPicPr>
          <p:cNvPr id="12" name="Image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58845" y="1451293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ToF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08914" y="5451528"/>
            <a:ext cx="1015053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התוצאה הסופית הינה ממוצע של כל 64 פיקסלים של המצלמה. 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כפי שניתן לראות אכן יש התקרבות והתרחקות כפי שציפינו ובפרט באותה כמות הפעמים הרצויה של התרחקות</a:t>
            </a:r>
          </a:p>
          <a:p>
            <a:pPr algn="r" rtl="1"/>
            <a:r>
              <a:rPr lang="he-IL" dirty="0" smtClean="0"/>
              <a:t>והתקרבות.</a:t>
            </a:r>
            <a:endParaRPr lang="he-IL" dirty="0"/>
          </a:p>
        </p:txBody>
      </p:sp>
      <p:pic>
        <p:nvPicPr>
          <p:cNvPr id="12" name="Image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58845" y="1451293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AMG8833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6901" y="5451528"/>
            <a:ext cx="93025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עמדנו מול המצלמה התרמית, והמטרה הייתה לראות שהחיישן אכן מזהה טמפ' גוף אדם העומד מולו.</a:t>
            </a:r>
            <a:endParaRPr lang="he-IL" dirty="0"/>
          </a:p>
        </p:txBody>
      </p:sp>
      <p:pic>
        <p:nvPicPr>
          <p:cNvPr id="11" name="Image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523281" y="979982"/>
            <a:ext cx="4069457" cy="42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מהות הפרויקט היא ליצור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עבודה ידידותית אשר כניסותיה 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יהיו סנסורים (מצלמה תרמית, מד מרחק, מד לחץ, מד דופק ולחץ דם). פרויקט זה יכיל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תיעוד של החומרה והתוכנה והאינטראקציה ביניהם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זאת על מנת להקל על אלו שישתמשו בתשתית זו וירצו לשפרה.</a:t>
            </a:r>
          </a:p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התיעוד יכיל פירוט של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העבודה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הרכיבים הקיימים בה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וכל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החווטים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 הנדרשים.</a:t>
            </a: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52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AMG8833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9855" y="5451528"/>
            <a:ext cx="1092959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כפי שניתן לראות על סמך התוצאות הממוצעות של </a:t>
            </a:r>
            <a:r>
              <a:rPr lang="he-IL" dirty="0" err="1" smtClean="0"/>
              <a:t>פיקסלי</a:t>
            </a:r>
            <a:r>
              <a:rPr lang="he-IL" dirty="0" smtClean="0"/>
              <a:t> המצלמה(64 פיקסלים), אכן קיבלנו שזיהה אדם.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הסיבה לשגיאה היחסית גדולה היא היות ומדובר על כמות פיקסלים נמוכה והיה מרחק מן המצלמה, קיבלנו שגיאה גדולה</a:t>
            </a:r>
          </a:p>
          <a:p>
            <a:pPr algn="r" rtl="1"/>
            <a:r>
              <a:rPr lang="he-IL" dirty="0" smtClean="0"/>
              <a:t>בפיקסלים שלא זיהו את האדם.</a:t>
            </a:r>
            <a:endParaRPr lang="he-IL" dirty="0"/>
          </a:p>
        </p:txBody>
      </p:sp>
      <p:pic>
        <p:nvPicPr>
          <p:cNvPr id="11" name="Image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523281" y="979982"/>
            <a:ext cx="4069457" cy="42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1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AMG8833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3832" y="5451528"/>
            <a:ext cx="1115561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בדיקה מחמירה שביצענו הוא על ידי קירוב יד אנושית אל המצלמה התרמית ולוודא שאכן אנו מזהים את היד ומקבלים טמפ'</a:t>
            </a:r>
          </a:p>
          <a:p>
            <a:pPr algn="r" rtl="1"/>
            <a:r>
              <a:rPr lang="he-IL" dirty="0" smtClean="0"/>
              <a:t>הגיונית של אדם(35 מעלות)</a:t>
            </a:r>
            <a:endParaRPr lang="he-IL" dirty="0"/>
          </a:p>
        </p:txBody>
      </p:sp>
      <p:pic>
        <p:nvPicPr>
          <p:cNvPr id="12" name="תמונה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09" y="1539348"/>
            <a:ext cx="4007485" cy="3313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45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AMG8833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3211" y="5451528"/>
            <a:ext cx="1084623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היות והמצלמה בעלת כמות פיקסלים נמוכה, נעזרנו באינטרפולציה של </a:t>
            </a:r>
            <a:r>
              <a:rPr lang="en-US" dirty="0" smtClean="0"/>
              <a:t>256X256 </a:t>
            </a:r>
            <a:r>
              <a:rPr lang="he-IL" dirty="0" smtClean="0"/>
              <a:t> פיקסלים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כפי שניתן לראות אכן קיבלנו טמפ' גוף אדם(בערך 30 מעלות), וניתן לראות צורה של יד, המאוששת שהסנסור אכן עובד</a:t>
            </a:r>
            <a:endParaRPr lang="he-IL" dirty="0"/>
          </a:p>
        </p:txBody>
      </p:sp>
      <p:pic>
        <p:nvPicPr>
          <p:cNvPr id="12" name="תמונה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09" y="1539348"/>
            <a:ext cx="4007485" cy="3313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46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FSR402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 תוצאות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78355" y="5451528"/>
            <a:ext cx="93810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ביצענו בדיקה של מד הלחץ על ידי לחיצה ושחרור מהיר של </a:t>
            </a:r>
            <a:r>
              <a:rPr lang="he-IL" dirty="0" err="1" smtClean="0"/>
              <a:t>המד</a:t>
            </a:r>
            <a:r>
              <a:rPr lang="he-IL" dirty="0" smtClean="0"/>
              <a:t> באמצעות האצבע.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לראות על פי תוצאות הבדיקה שאכן קיבלנו לחיצה(ערך גבוה) ושחרור (הירידה) ואי-לחץ(0), כצפוי.</a:t>
            </a:r>
            <a:endParaRPr lang="he-IL" dirty="0"/>
          </a:p>
        </p:txBody>
      </p:sp>
      <p:pic>
        <p:nvPicPr>
          <p:cNvPr id="10" name="Image9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245743" y="1304058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תוכנה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73207" y="1209728"/>
            <a:ext cx="773801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err="1" smtClean="0"/>
              <a:t>הקושחה</a:t>
            </a:r>
            <a:r>
              <a:rPr lang="he-IL" dirty="0" smtClean="0"/>
              <a:t> פותחה באמצעות </a:t>
            </a:r>
            <a:r>
              <a:rPr lang="en-US" dirty="0" smtClean="0"/>
              <a:t>C</a:t>
            </a:r>
            <a:r>
              <a:rPr lang="he-IL" dirty="0" smtClean="0"/>
              <a:t>++, באמצעות </a:t>
            </a:r>
            <a:r>
              <a:rPr lang="en-US" dirty="0" smtClean="0"/>
              <a:t>ARDUINO IDE</a:t>
            </a:r>
            <a:r>
              <a:rPr lang="he-IL" dirty="0" smtClean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ה-</a:t>
            </a:r>
            <a:r>
              <a:rPr lang="en-US" dirty="0" smtClean="0"/>
              <a:t>MASTER</a:t>
            </a:r>
            <a:r>
              <a:rPr lang="he-IL" dirty="0" smtClean="0"/>
              <a:t>, כלומר התחברות לבקר </a:t>
            </a:r>
            <a:r>
              <a:rPr lang="he-IL" dirty="0" err="1" smtClean="0"/>
              <a:t>באצמעות</a:t>
            </a:r>
            <a:r>
              <a:rPr lang="he-IL" dirty="0" smtClean="0"/>
              <a:t> </a:t>
            </a:r>
            <a:r>
              <a:rPr lang="en-US" dirty="0" smtClean="0"/>
              <a:t>WIFI</a:t>
            </a:r>
            <a:r>
              <a:rPr lang="he-IL" dirty="0" smtClean="0"/>
              <a:t> או חיבור סריאלי נעשה </a:t>
            </a:r>
            <a:r>
              <a:rPr lang="he-IL" dirty="0" err="1" smtClean="0"/>
              <a:t>בפייתון</a:t>
            </a:r>
            <a:r>
              <a:rPr lang="he-IL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8741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תוכנה-מכונת מצבים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35</a:t>
            </a:fld>
            <a:endParaRPr lang="en-US"/>
          </a:p>
        </p:txBody>
      </p:sp>
      <p:pic>
        <p:nvPicPr>
          <p:cNvPr id="7" name="תמונה 6" descr="flowchar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1482"/>
            <a:ext cx="5271770" cy="4814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19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תוכנה-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STANDLONE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22591" y="1209728"/>
            <a:ext cx="998863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הבקר ירוץ באופן עצמאי וידפיס למסך את תוצאות הסנסורים.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יהיה באמצעות כפתור לעבור בין פלטי הסנסורים או לקבוע באופן שרירותי זמן </a:t>
            </a:r>
            <a:r>
              <a:rPr lang="he-IL" dirty="0" err="1" smtClean="0"/>
              <a:t>מסויים</a:t>
            </a:r>
            <a:r>
              <a:rPr lang="he-IL" dirty="0" smtClean="0"/>
              <a:t> שיודפס לכל סנסור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921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תוכנה-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SLAVE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43335" y="1252061"/>
            <a:ext cx="6567888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באמצעות </a:t>
            </a:r>
            <a:r>
              <a:rPr lang="he-IL" dirty="0" err="1" smtClean="0"/>
              <a:t>הפייתון</a:t>
            </a:r>
            <a:r>
              <a:rPr lang="he-IL" dirty="0" smtClean="0"/>
              <a:t> לתקשר עם הבקר באמצעות </a:t>
            </a:r>
            <a:r>
              <a:rPr lang="en-US" dirty="0" smtClean="0"/>
              <a:t>WIFI</a:t>
            </a:r>
            <a:r>
              <a:rPr lang="he-IL" dirty="0"/>
              <a:t> </a:t>
            </a:r>
            <a:r>
              <a:rPr lang="he-IL" dirty="0" smtClean="0"/>
              <a:t>או חיבור </a:t>
            </a:r>
            <a:r>
              <a:rPr lang="he-IL" dirty="0" err="1" smtClean="0"/>
              <a:t>סיראלי</a:t>
            </a:r>
            <a:r>
              <a:rPr lang="he-IL" dirty="0" smtClean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smtClean="0"/>
              <a:t>Windows</a:t>
            </a:r>
            <a:r>
              <a:rPr lang="he-IL" dirty="0" smtClean="0"/>
              <a:t>- תומך ב2 מצבי </a:t>
            </a:r>
            <a:r>
              <a:rPr lang="he-IL" dirty="0" err="1" smtClean="0"/>
              <a:t>החימור</a:t>
            </a:r>
            <a:endParaRPr lang="he-IL" dirty="0" smtClean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smtClean="0"/>
              <a:t>Raspberry PI</a:t>
            </a:r>
            <a:r>
              <a:rPr lang="he-IL" dirty="0" smtClean="0"/>
              <a:t>-תומך </a:t>
            </a:r>
            <a:r>
              <a:rPr lang="he-IL" dirty="0" err="1" smtClean="0"/>
              <a:t>בויפי</a:t>
            </a:r>
            <a:r>
              <a:rPr lang="he-IL" dirty="0" smtClean="0"/>
              <a:t> בלבד.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לשלוח פקודות לבקר – כמו קבלת ערכי סנסורים.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לקבל תשובה מהבקר לפקודות שנשלחו.</a:t>
            </a:r>
            <a:endParaRPr lang="he-IL" dirty="0" smtClean="0"/>
          </a:p>
          <a:p>
            <a:pPr algn="r" rtl="1"/>
            <a:endParaRPr lang="he-IL" dirty="0"/>
          </a:p>
        </p:txBody>
      </p:sp>
      <p:pic>
        <p:nvPicPr>
          <p:cNvPr id="7" name="תמונה 6"/>
          <p:cNvPicPr/>
          <p:nvPr/>
        </p:nvPicPr>
        <p:blipFill>
          <a:blip r:embed="rId3"/>
          <a:stretch>
            <a:fillRect/>
          </a:stretch>
        </p:blipFill>
        <p:spPr>
          <a:xfrm>
            <a:off x="821267" y="1335380"/>
            <a:ext cx="3088112" cy="46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86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90707" y="1252061"/>
            <a:ext cx="352051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קוד </a:t>
            </a:r>
            <a:r>
              <a:rPr lang="he-IL" dirty="0" err="1" smtClean="0"/>
              <a:t>הקושחה</a:t>
            </a:r>
            <a:r>
              <a:rPr lang="he-IL" dirty="0" smtClean="0"/>
              <a:t> 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תיעוד המערכת נמצאים ב</a:t>
            </a:r>
            <a:r>
              <a:rPr lang="en-US" dirty="0" smtClean="0"/>
              <a:t>GITHUB</a:t>
            </a:r>
            <a:r>
              <a:rPr lang="he-IL" dirty="0" smtClean="0"/>
              <a:t>.</a:t>
            </a:r>
            <a:endParaRPr lang="he-IL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989" y="1913215"/>
            <a:ext cx="8220288" cy="41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65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11410" y="1252060"/>
            <a:ext cx="243368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קוד תוכנת ה</a:t>
            </a:r>
            <a:r>
              <a:rPr lang="en-US" dirty="0" smtClean="0"/>
              <a:t>MASTER</a:t>
            </a:r>
            <a:r>
              <a:rPr lang="he-IL" dirty="0" smtClean="0"/>
              <a:t>.</a:t>
            </a:r>
            <a:endParaRPr lang="he-IL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989" y="1913215"/>
            <a:ext cx="8220288" cy="41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דרישות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בניית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חומרה ותוכנה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תכנון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וכתיבת הממשק בין החיישנים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השונים לבין הבקר </a:t>
            </a: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M5Stack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ואפשרות ממשק מול המחשב הראשי(</a:t>
            </a: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Raspberry PI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).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תיעוד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המערכת בצורה מפורטת ונוחה.</a:t>
            </a:r>
          </a:p>
          <a:p>
            <a:pPr marL="0" indent="0" algn="r" rtl="1">
              <a:lnSpc>
                <a:spcPct val="120000"/>
              </a:lnSpc>
              <a:spcAft>
                <a:spcPts val="600"/>
              </a:spcAft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כתיבת התוכנה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ביצוע </a:t>
            </a: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מבדקים על הסנסורים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.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תיעוד מפורט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70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9909" y="1252061"/>
            <a:ext cx="4801314" cy="369331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קוד התוכנה עם תיעוד בקוד עצמו.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התיעוד(קובץ וורד) מכיל את המידע הבא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הסברים על הבקר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הסברים על החיישנים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תכנון חומרתי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תכנון תוכנתי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מדריכים להתקנות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מדריכים לשימוש בתשתית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מדריכים להוספת יכולות בתשתית.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אזהרות, המלצות.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מדריך בסיסי ל </a:t>
            </a:r>
            <a:r>
              <a:rPr lang="en-US" dirty="0" smtClean="0"/>
              <a:t>ARDUINO</a:t>
            </a:r>
            <a:r>
              <a:rPr lang="he-IL" dirty="0" smtClean="0"/>
              <a:t>.</a:t>
            </a:r>
            <a:endParaRPr lang="he-IL" dirty="0" smtClean="0"/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lvl="1" algn="r" rtl="1"/>
            <a:r>
              <a:rPr lang="en-US" dirty="0" smtClean="0"/>
              <a:t>		</a:t>
            </a:r>
            <a:r>
              <a:rPr lang="he-IL" dirty="0" smtClean="0"/>
              <a:t>			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70233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27005" y="1251487"/>
            <a:ext cx="7451078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החיישנים מתפקדים כראוי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ניתן להתחבר באמצעות </a:t>
            </a:r>
            <a:r>
              <a:rPr lang="en-US" dirty="0" smtClean="0"/>
              <a:t>WIFI</a:t>
            </a:r>
            <a:r>
              <a:rPr lang="he-IL" dirty="0" smtClean="0"/>
              <a:t> ל</a:t>
            </a:r>
            <a:r>
              <a:rPr lang="en-US" dirty="0" smtClean="0"/>
              <a:t>pi</a:t>
            </a:r>
            <a:r>
              <a:rPr lang="he-IL" dirty="0" smtClean="0"/>
              <a:t>, ובאמצעות מחשב </a:t>
            </a:r>
            <a:r>
              <a:rPr lang="en-US" dirty="0" smtClean="0"/>
              <a:t>PC</a:t>
            </a:r>
            <a:r>
              <a:rPr lang="he-IL" dirty="0" smtClean="0"/>
              <a:t> עם וינדוס </a:t>
            </a:r>
            <a:r>
              <a:rPr lang="en-US" dirty="0" smtClean="0"/>
              <a:t>WIFI/SERIAL</a:t>
            </a:r>
            <a:endParaRPr lang="he-IL" dirty="0" smtClean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מצב </a:t>
            </a:r>
            <a:r>
              <a:rPr lang="en-US" dirty="0" smtClean="0"/>
              <a:t>STANDALONE / SLAVE</a:t>
            </a:r>
            <a:endParaRPr lang="he-IL" dirty="0" smtClean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תיעוד </a:t>
            </a:r>
            <a:r>
              <a:rPr lang="he-IL" dirty="0" err="1" smtClean="0"/>
              <a:t>הפרוייקט</a:t>
            </a:r>
            <a:endParaRPr lang="he-IL" dirty="0" smtClean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ה-</a:t>
            </a:r>
            <a:r>
              <a:rPr lang="en-US" dirty="0" smtClean="0"/>
              <a:t>RGB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he-IL" dirty="0" smtClean="0"/>
              <a:t>שנקנה לא עומד בתנאי ההספק של המערכת.</a:t>
            </a:r>
            <a:endParaRPr lang="he-IL" dirty="0" smtClean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94086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מסקנות להמשך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0693" y="1251487"/>
            <a:ext cx="8257390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עבודה מול </a:t>
            </a:r>
            <a:r>
              <a:rPr lang="en-US" dirty="0" smtClean="0"/>
              <a:t>RGB</a:t>
            </a:r>
            <a:r>
              <a:rPr lang="he-IL" dirty="0" smtClean="0"/>
              <a:t> אחר, או יצירה באופן עצמאי.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ברגע שה</a:t>
            </a:r>
            <a:r>
              <a:rPr lang="en-US" dirty="0" smtClean="0"/>
              <a:t>API</a:t>
            </a:r>
            <a:r>
              <a:rPr lang="he-IL" dirty="0" smtClean="0"/>
              <a:t> של </a:t>
            </a:r>
            <a:r>
              <a:rPr lang="en-US" dirty="0" smtClean="0"/>
              <a:t>CORE S3</a:t>
            </a:r>
            <a:r>
              <a:rPr lang="he-IL" dirty="0" smtClean="0"/>
              <a:t> יהיה יציב, יש לעבור לגרסה חדשה יותר שלו.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הוספת סנסורים נוספים להרחבת היכולות</a:t>
            </a:r>
            <a:r>
              <a:rPr lang="he-IL" dirty="0" smtClean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 smtClean="0"/>
              <a:t>הוספת תשתיות נוספות לתיעוד הנוכחי ו</a:t>
            </a:r>
            <a:r>
              <a:rPr lang="en-US" dirty="0" smtClean="0"/>
              <a:t>GITHUB</a:t>
            </a:r>
            <a:r>
              <a:rPr lang="he-IL" dirty="0" smtClean="0"/>
              <a:t>, </a:t>
            </a:r>
            <a:r>
              <a:rPr lang="he-IL" smtClean="0"/>
              <a:t>של הפרויקט </a:t>
            </a:r>
            <a:r>
              <a:rPr lang="he-IL" dirty="0" smtClean="0"/>
              <a:t>שעשינו לצורך ריכוז מידע.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91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דיאגרמת בלוקים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  <p:pic>
        <p:nvPicPr>
          <p:cNvPr id="7" name="מציין מיקום תוכן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4874" y="1069975"/>
            <a:ext cx="9122252" cy="51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8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M5STACK </a:t>
            </a:r>
            <a:r>
              <a:rPr lang="he-IL" dirty="0" smtClean="0"/>
              <a:t>חומרה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בקר </a:t>
            </a:r>
            <a:r>
              <a:rPr lang="en-US" dirty="0" smtClean="0"/>
              <a:t>M5Stack Core S3</a:t>
            </a:r>
            <a:endParaRPr lang="he-IL" dirty="0" smtClean="0"/>
          </a:p>
          <a:p>
            <a:pPr algn="r" rtl="1"/>
            <a:r>
              <a:rPr lang="he-IL" dirty="0" smtClean="0"/>
              <a:t>מיקרו מעבד </a:t>
            </a:r>
            <a:r>
              <a:rPr lang="en-US" dirty="0"/>
              <a:t>ESP32 XTENSA </a:t>
            </a:r>
            <a:r>
              <a:rPr lang="en-US" dirty="0" smtClean="0"/>
              <a:t>LX7</a:t>
            </a:r>
            <a:endParaRPr lang="he-IL" dirty="0" smtClean="0"/>
          </a:p>
          <a:p>
            <a:pPr algn="r" rtl="1"/>
            <a:r>
              <a:rPr lang="he-IL" dirty="0" smtClean="0"/>
              <a:t> עד 240 מגה הרץ</a:t>
            </a:r>
          </a:p>
          <a:p>
            <a:pPr algn="r" rtl="1"/>
            <a:r>
              <a:rPr lang="he-IL" dirty="0" smtClean="0"/>
              <a:t>יעיל בצריכת הספק</a:t>
            </a:r>
          </a:p>
          <a:p>
            <a:pPr algn="r" rtl="1"/>
            <a:r>
              <a:rPr lang="he-IL" dirty="0" smtClean="0"/>
              <a:t>ניתן לעבוד עם </a:t>
            </a:r>
            <a:r>
              <a:rPr lang="en-US" dirty="0" smtClean="0"/>
              <a:t>Arduino IDE</a:t>
            </a:r>
            <a:endParaRPr lang="he-IL" dirty="0" smtClean="0"/>
          </a:p>
          <a:p>
            <a:pPr algn="r" rtl="1"/>
            <a:r>
              <a:rPr lang="he-IL" dirty="0" smtClean="0"/>
              <a:t>מתח אספקה של 5 וולט.</a:t>
            </a:r>
            <a:endParaRPr lang="he-IL" dirty="0"/>
          </a:p>
        </p:txBody>
      </p:sp>
      <p:pic>
        <p:nvPicPr>
          <p:cNvPr id="1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85405" y="2458879"/>
            <a:ext cx="3067050" cy="3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PaHub</a:t>
            </a:r>
            <a:r>
              <a:rPr lang="en-US" dirty="0" smtClean="0"/>
              <a:t> </a:t>
            </a:r>
            <a:r>
              <a:rPr lang="he-IL" dirty="0" smtClean="0"/>
              <a:t>חומרה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Multiplexer</a:t>
            </a:r>
            <a:r>
              <a:rPr lang="he-IL" dirty="0" smtClean="0"/>
              <a:t>- לחיבורי </a:t>
            </a:r>
            <a:r>
              <a:rPr lang="en-US" dirty="0" smtClean="0"/>
              <a:t>I2C</a:t>
            </a:r>
            <a:endParaRPr lang="he-IL" dirty="0" smtClean="0"/>
          </a:p>
          <a:p>
            <a:pPr algn="r" rtl="1"/>
            <a:r>
              <a:rPr lang="he-IL" dirty="0" smtClean="0"/>
              <a:t>ניתן לחבר עד 6 חיבורי </a:t>
            </a:r>
            <a:r>
              <a:rPr lang="en-US" dirty="0" smtClean="0"/>
              <a:t>I2C</a:t>
            </a:r>
            <a:r>
              <a:rPr lang="he-IL" dirty="0" smtClean="0"/>
              <a:t> במקביל</a:t>
            </a:r>
          </a:p>
          <a:p>
            <a:pPr algn="r" rtl="1"/>
            <a:r>
              <a:rPr lang="he-IL" dirty="0" smtClean="0"/>
              <a:t>מבוסס על בקר </a:t>
            </a:r>
            <a:r>
              <a:rPr lang="en-US" dirty="0" smtClean="0"/>
              <a:t>PCA9548APW</a:t>
            </a:r>
            <a:endParaRPr lang="he-IL" dirty="0" smtClean="0"/>
          </a:p>
          <a:p>
            <a:pPr algn="r" rtl="1"/>
            <a:r>
              <a:rPr lang="he-IL" dirty="0" smtClean="0"/>
              <a:t>ניתן לחבר באופן טורי – לזהר מחיבור טורי עודף</a:t>
            </a:r>
          </a:p>
          <a:p>
            <a:pPr marL="0" indent="0" algn="r" rtl="1">
              <a:buNone/>
            </a:pPr>
            <a:r>
              <a:rPr lang="he-IL" dirty="0" smtClean="0"/>
              <a:t>(</a:t>
            </a:r>
            <a:r>
              <a:rPr lang="en-US" dirty="0" smtClean="0"/>
              <a:t>pulldown</a:t>
            </a:r>
            <a:r>
              <a:rPr lang="he-IL" dirty="0" smtClean="0"/>
              <a:t>)</a:t>
            </a:r>
          </a:p>
          <a:p>
            <a:pPr algn="r" rtl="1"/>
            <a:r>
              <a:rPr lang="he-IL" dirty="0"/>
              <a:t>מתחבר לבקר(</a:t>
            </a:r>
            <a:r>
              <a:rPr lang="en-US" dirty="0"/>
              <a:t>M5</a:t>
            </a:r>
            <a:r>
              <a:rPr lang="he-IL" dirty="0"/>
              <a:t>)</a:t>
            </a:r>
          </a:p>
          <a:p>
            <a:pPr algn="r" rtl="1"/>
            <a:endParaRPr lang="he-IL" dirty="0"/>
          </a:p>
        </p:txBody>
      </p:sp>
      <p:pic>
        <p:nvPicPr>
          <p:cNvPr id="11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7419" y="2198254"/>
            <a:ext cx="3916654" cy="35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2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Stepdown </a:t>
            </a:r>
            <a:r>
              <a:rPr lang="he-IL" dirty="0" smtClean="0"/>
              <a:t>חומרה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מוריד מתח אספקה מ</a:t>
            </a:r>
            <a:r>
              <a:rPr lang="en-US" dirty="0" smtClean="0"/>
              <a:t>5V</a:t>
            </a:r>
            <a:r>
              <a:rPr lang="he-IL" dirty="0" smtClean="0"/>
              <a:t> ל</a:t>
            </a:r>
            <a:r>
              <a:rPr lang="en-US" dirty="0" smtClean="0"/>
              <a:t>3.3V</a:t>
            </a:r>
          </a:p>
          <a:p>
            <a:pPr algn="r" rtl="1"/>
            <a:r>
              <a:rPr lang="he-IL" dirty="0" smtClean="0"/>
              <a:t>מתחבר ל-</a:t>
            </a:r>
            <a:r>
              <a:rPr lang="en-US" dirty="0" err="1" smtClean="0"/>
              <a:t>PaHub</a:t>
            </a:r>
            <a:endParaRPr lang="he-IL" dirty="0" smtClean="0"/>
          </a:p>
          <a:p>
            <a:pPr algn="r" rtl="1"/>
            <a:r>
              <a:rPr lang="he-IL" dirty="0" smtClean="0"/>
              <a:t>במוצא שלו מתחבר ל</a:t>
            </a:r>
            <a:r>
              <a:rPr lang="en-US" dirty="0" err="1" smtClean="0"/>
              <a:t>ToF</a:t>
            </a:r>
            <a:r>
              <a:rPr lang="he-IL" dirty="0" smtClean="0"/>
              <a:t>.</a:t>
            </a:r>
          </a:p>
          <a:p>
            <a:pPr algn="r" rtl="1"/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01" y="2080635"/>
            <a:ext cx="35909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STEP-DOWN </a:t>
            </a:r>
            <a:r>
              <a:rPr lang="he-IL" dirty="0" smtClean="0"/>
              <a:t>חומרה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3/15/2024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9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Multiplexer</a:t>
            </a:r>
            <a:r>
              <a:rPr lang="he-IL" dirty="0" smtClean="0"/>
              <a:t>- ל</a:t>
            </a:r>
            <a:r>
              <a:rPr lang="en-US" dirty="0" err="1" smtClean="0"/>
              <a:t>gpio</a:t>
            </a:r>
            <a:r>
              <a:rPr lang="he-IL" dirty="0" smtClean="0"/>
              <a:t>,</a:t>
            </a:r>
            <a:r>
              <a:rPr lang="en-US" dirty="0" smtClean="0"/>
              <a:t> analog </a:t>
            </a:r>
            <a:r>
              <a:rPr lang="he-IL" dirty="0" smtClean="0"/>
              <a:t>ו-</a:t>
            </a:r>
            <a:r>
              <a:rPr lang="en-US" dirty="0" smtClean="0"/>
              <a:t>PWM</a:t>
            </a:r>
            <a:r>
              <a:rPr lang="he-IL" dirty="0" smtClean="0"/>
              <a:t>.</a:t>
            </a:r>
          </a:p>
          <a:p>
            <a:pPr algn="r" rtl="1"/>
            <a:r>
              <a:rPr lang="he-IL" dirty="0" smtClean="0"/>
              <a:t>אפשרות לחבר עד 6 סנסורים.</a:t>
            </a:r>
          </a:p>
          <a:p>
            <a:pPr algn="r" rtl="1"/>
            <a:r>
              <a:rPr lang="he-IL" dirty="0" smtClean="0"/>
              <a:t>מבוסס על הבקר </a:t>
            </a:r>
            <a:r>
              <a:rPr lang="en-US" dirty="0" smtClean="0"/>
              <a:t>STM32F0</a:t>
            </a:r>
            <a:r>
              <a:rPr lang="he-IL" dirty="0" smtClean="0"/>
              <a:t>.</a:t>
            </a:r>
          </a:p>
          <a:p>
            <a:pPr algn="r" rtl="1"/>
            <a:r>
              <a:rPr lang="he-IL" dirty="0" smtClean="0"/>
              <a:t>מכיל </a:t>
            </a:r>
            <a:r>
              <a:rPr lang="en-US" dirty="0" smtClean="0"/>
              <a:t>ADC</a:t>
            </a:r>
            <a:r>
              <a:rPr lang="en-US" dirty="0"/>
              <a:t> </a:t>
            </a:r>
            <a:r>
              <a:rPr lang="he-IL" dirty="0" smtClean="0"/>
              <a:t> פנימית.</a:t>
            </a:r>
          </a:p>
          <a:p>
            <a:pPr algn="r" rtl="1"/>
            <a:r>
              <a:rPr lang="he-IL" dirty="0" smtClean="0"/>
              <a:t>מתחבר ל</a:t>
            </a:r>
            <a:r>
              <a:rPr lang="en-US" dirty="0" err="1" smtClean="0"/>
              <a:t>PaHub</a:t>
            </a:r>
            <a:r>
              <a:rPr lang="he-IL" dirty="0" smtClean="0"/>
              <a:t>(כלומר הכניסה והמוצא</a:t>
            </a:r>
          </a:p>
          <a:p>
            <a:pPr marL="0" indent="0" algn="r" rtl="1">
              <a:buNone/>
            </a:pPr>
            <a:r>
              <a:rPr lang="he-IL" dirty="0" smtClean="0"/>
              <a:t>הינם </a:t>
            </a:r>
            <a:r>
              <a:rPr lang="en-US" dirty="0" smtClean="0"/>
              <a:t>I2C</a:t>
            </a:r>
            <a:r>
              <a:rPr lang="he-IL" dirty="0" smtClean="0"/>
              <a:t>).</a:t>
            </a:r>
          </a:p>
          <a:p>
            <a:pPr algn="r" rtl="1"/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4" y="2355273"/>
            <a:ext cx="3892662" cy="30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1422</Words>
  <Application>Microsoft Office PowerPoint</Application>
  <PresentationFormat>מסך רחב</PresentationFormat>
  <Paragraphs>285</Paragraphs>
  <Slides>42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מערכות חישה וטלמטריה</vt:lpstr>
      <vt:lpstr>נושא הפרויקט</vt:lpstr>
      <vt:lpstr>נושא הפרויקט</vt:lpstr>
      <vt:lpstr>דרישות המערכת המעודכנת</vt:lpstr>
      <vt:lpstr>דיאגרמת בלוקים</vt:lpstr>
      <vt:lpstr>M5STACK חומרה</vt:lpstr>
      <vt:lpstr>PaHub חומרה</vt:lpstr>
      <vt:lpstr>Stepdown חומרה</vt:lpstr>
      <vt:lpstr>STEP-DOWN חומרה</vt:lpstr>
      <vt:lpstr>  חומרה ToF </vt:lpstr>
      <vt:lpstr>  חומרה AMG8833 </vt:lpstr>
      <vt:lpstr>  חומרה Vibration Motor </vt:lpstr>
      <vt:lpstr>  חומרה Speaker</vt:lpstr>
      <vt:lpstr>  חומרה Button</vt:lpstr>
      <vt:lpstr>  חומרה FSR402</vt:lpstr>
      <vt:lpstr>  חומרה rgb</vt:lpstr>
      <vt:lpstr>  חומרה IMU</vt:lpstr>
      <vt:lpstr>הדגמה</vt:lpstr>
      <vt:lpstr>תוצאות</vt:lpstr>
      <vt:lpstr>IMU תוצאות </vt:lpstr>
      <vt:lpstr>IMU תוצאות </vt:lpstr>
      <vt:lpstr>IMU תוצאות </vt:lpstr>
      <vt:lpstr>IMU תוצאות </vt:lpstr>
      <vt:lpstr>IMU תוצאות </vt:lpstr>
      <vt:lpstr>IMU תוצאות </vt:lpstr>
      <vt:lpstr>IMU תוצאות </vt:lpstr>
      <vt:lpstr>ToF תוצאות </vt:lpstr>
      <vt:lpstr>ToF תוצאות </vt:lpstr>
      <vt:lpstr>AMG8833 תוצאות </vt:lpstr>
      <vt:lpstr>AMG8833 תוצאות </vt:lpstr>
      <vt:lpstr>AMG8833 תוצאות </vt:lpstr>
      <vt:lpstr>AMG8833 תוצאות </vt:lpstr>
      <vt:lpstr>FSR402 תוצאות </vt:lpstr>
      <vt:lpstr>תוכנה</vt:lpstr>
      <vt:lpstr>תוכנה-מכונת מצבים</vt:lpstr>
      <vt:lpstr>תוכנה- STANDLONE</vt:lpstr>
      <vt:lpstr>תוכנה- SLAVE</vt:lpstr>
      <vt:lpstr>תיעוד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yonatan.amir@outlook.co.il</cp:lastModifiedBy>
  <cp:revision>83</cp:revision>
  <dcterms:created xsi:type="dcterms:W3CDTF">2021-12-15T06:30:50Z</dcterms:created>
  <dcterms:modified xsi:type="dcterms:W3CDTF">2024-03-15T14:32:50Z</dcterms:modified>
</cp:coreProperties>
</file>